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8" r:id="rId2"/>
    <p:sldId id="260" r:id="rId3"/>
    <p:sldId id="261" r:id="rId4"/>
    <p:sldId id="262" r:id="rId5"/>
    <p:sldId id="263" r:id="rId6"/>
    <p:sldId id="264" r:id="rId7"/>
  </p:sldIdLst>
  <p:sldSz cx="12192000" cy="6858000"/>
  <p:notesSz cx="6858000" cy="9144000"/>
  <p:defaultTextStyle>
    <a:defPPr rtl="0"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9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70F640E-9689-4E08-8A47-E3F97C614633}" type="datetime1">
              <a:rPr lang="pl-PL" smtClean="0"/>
              <a:t>10.11.2024</a:t>
            </a:fld>
            <a:endParaRPr lang="pl-PL" dirty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dirty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2977E94-A6AB-4E02-8E43-E89F9CF4757F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B328C89-513F-4BFE-8DB7-922088D1445F}" type="datetime1">
              <a:rPr lang="pl-PL" smtClean="0"/>
              <a:t>10.11.2024</a:t>
            </a:fld>
            <a:endParaRPr lang="pl-PL" dirty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 dirty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 dirty="0"/>
              <a:t>Kliknij, aby edytować style wzorca tekstu</a:t>
            </a:r>
          </a:p>
          <a:p>
            <a:pPr lvl="1" rtl="0"/>
            <a:r>
              <a:rPr lang="pl-PL" dirty="0"/>
              <a:t>Drugi poziom</a:t>
            </a:r>
          </a:p>
          <a:p>
            <a:pPr lvl="2" rtl="0"/>
            <a:r>
              <a:rPr lang="pl-PL" dirty="0"/>
              <a:t>Trzeci poziom</a:t>
            </a:r>
          </a:p>
          <a:p>
            <a:pPr lvl="3" rtl="0"/>
            <a:r>
              <a:rPr lang="pl-PL" dirty="0"/>
              <a:t>Czwarty poziom</a:t>
            </a:r>
          </a:p>
          <a:p>
            <a:pPr lvl="4" rtl="0"/>
            <a:r>
              <a:rPr lang="pl-PL" dirty="0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ED491D0-8E1B-49C7-849B-A28568D94497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l-PL" smtClean="0"/>
              <a:t>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46611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l-PL" smtClean="0"/>
              <a:t>3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61212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l-PL" smtClean="0"/>
              <a:t>5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94490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10" name="Prostokąt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rtlCol="0"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11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6D90F6FD-3FB9-488B-8E19-E100FC164EE4}" type="datetime1">
              <a:rPr lang="pl-PL" smtClean="0"/>
              <a:t>10.11.2024</a:t>
            </a:fld>
            <a:endParaRPr lang="pl-PL" dirty="0"/>
          </a:p>
        </p:txBody>
      </p:sp>
      <p:sp>
        <p:nvSpPr>
          <p:cNvPr id="12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pl-PL" dirty="0"/>
          </a:p>
        </p:txBody>
      </p:sp>
      <p:sp>
        <p:nvSpPr>
          <p:cNvPr id="13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F37590-E5B2-4B38-8F57-DA819712792E}" type="datetime1">
              <a:rPr lang="pl-PL" smtClean="0"/>
              <a:t>10.11.2024</a:t>
            </a:fld>
            <a:endParaRPr lang="pl-PL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 rtlCol="0"/>
          <a:lstStyle/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 rtlCol="0"/>
          <a:lstStyle/>
          <a:p>
            <a:pPr rtl="0"/>
            <a:fld id="{E04FB298-CD3D-4ECC-9B32-39D01012E83E}" type="datetime1">
              <a:rPr lang="pl-PL" smtClean="0"/>
              <a:t>10.11.2024</a:t>
            </a:fld>
            <a:endParaRPr lang="pl-PL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 rtlCol="0"/>
          <a:lstStyle/>
          <a:p>
            <a:pPr rtl="0"/>
            <a:fld id="{BD266BE7-899D-4075-917F-DBDE33B6B692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76E579-DE21-4D4D-AB61-5C0904B9F871}" type="datetime1">
              <a:rPr lang="pl-PL" smtClean="0"/>
              <a:t>10.11.2024</a:t>
            </a:fld>
            <a:endParaRPr lang="pl-PL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9" name="Prostokąt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AD6D14EB-01B9-49BD-B396-E200B59CD8C2}" type="datetime1">
              <a:rPr lang="pl-PL" smtClean="0"/>
              <a:t>10.11.2024</a:t>
            </a:fld>
            <a:endParaRPr lang="pl-PL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pl-PL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2BA539-8C45-4DD5-9790-AB953E9D2028}" type="datetime1">
              <a:rPr lang="pl-PL" smtClean="0"/>
              <a:t>10.11.2024</a:t>
            </a:fld>
            <a:endParaRPr lang="pl-PL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5" name="Tekst — symbol zastępczy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6" name="Zawartość — symbol zastępczy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7" name="Data — symbol zastępczy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2D5C9D-4906-4B4A-AA18-C9AB52D291B9}" type="datetime1">
              <a:rPr lang="pl-PL" smtClean="0"/>
              <a:t>10.11.2024</a:t>
            </a:fld>
            <a:endParaRPr lang="pl-PL" dirty="0"/>
          </a:p>
        </p:txBody>
      </p:sp>
      <p:sp>
        <p:nvSpPr>
          <p:cNvPr id="8" name="Stopka — symbol zastępcz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9" name="Numer slajdu — symbol zastępcz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7ED72F-C6FD-4583-B8A7-E74064BC70C8}" type="datetime1">
              <a:rPr lang="pl-PL" smtClean="0"/>
              <a:t>10.11.2024</a:t>
            </a:fld>
            <a:endParaRPr lang="pl-PL" dirty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997CB32-AB92-41DB-BB7F-FBDD5B0E5086}" type="datetime1">
              <a:rPr lang="pl-PL" smtClean="0"/>
              <a:t>10.11.2024</a:t>
            </a:fld>
            <a:endParaRPr lang="pl-PL" dirty="0"/>
          </a:p>
        </p:txBody>
      </p:sp>
      <p:sp>
        <p:nvSpPr>
          <p:cNvPr id="3" name="Stopka — symbol zastępcz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4" name="Tekst — symbol zastępczy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3" name="Zawartość — symbol zastępczy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 rtlCol="0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6721F4-FC42-4720-9293-A8ADE7296C9D}" type="datetime1">
              <a:rPr lang="pl-PL" smtClean="0"/>
              <a:t>10.11.2024</a:t>
            </a:fld>
            <a:endParaRPr lang="pl-PL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3" name="Obraz — symbol zastępczy 2" descr="Pusty symbol zastępczy pozwalający dodać obraz. Kliknij symbol zastępczy i wybierz obraz, który chcesz dodać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113140-8F16-4EAE-BC0C-A7A43B523512}" type="datetime1">
              <a:rPr lang="pl-PL" smtClean="0"/>
              <a:t>10.11.2024</a:t>
            </a:fld>
            <a:endParaRPr lang="pl-PL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ytuł — symbol zastępczy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l-PL" dirty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l-PL" dirty="0"/>
              <a:t>Kliknij, aby edytować style wzorca tekstu</a:t>
            </a:r>
          </a:p>
          <a:p>
            <a:pPr lvl="1" rtl="0"/>
            <a:r>
              <a:rPr lang="pl-PL" dirty="0"/>
              <a:t>Drugi poziom</a:t>
            </a:r>
          </a:p>
          <a:p>
            <a:pPr lvl="2" rtl="0"/>
            <a:r>
              <a:rPr lang="pl-PL" dirty="0"/>
              <a:t>Trzeci poziom</a:t>
            </a:r>
          </a:p>
          <a:p>
            <a:pPr lvl="3" rtl="0"/>
            <a:r>
              <a:rPr lang="pl-PL" dirty="0"/>
              <a:t>Czwarty poziom</a:t>
            </a:r>
          </a:p>
          <a:p>
            <a:pPr lvl="4" rtl="0"/>
            <a:r>
              <a:rPr lang="pl-PL" dirty="0"/>
              <a:t>Piąty poziom</a:t>
            </a:r>
          </a:p>
          <a:p>
            <a:pPr lvl="5" rtl="0"/>
            <a:r>
              <a:rPr lang="pl-PL" dirty="0"/>
              <a:t>Szósty</a:t>
            </a:r>
          </a:p>
          <a:p>
            <a:pPr lvl="6" rtl="0"/>
            <a:r>
              <a:rPr lang="pl-PL" dirty="0"/>
              <a:t>Siódmy</a:t>
            </a:r>
          </a:p>
          <a:p>
            <a:pPr lvl="7" rtl="0"/>
            <a:r>
              <a:rPr lang="pl-PL" dirty="0"/>
              <a:t>Ósmy</a:t>
            </a:r>
          </a:p>
          <a:p>
            <a:pPr lvl="8" rtl="0"/>
            <a:r>
              <a:rPr lang="pl-PL" dirty="0"/>
              <a:t>Dziewiąty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fld id="{D7C5CCA0-EB8E-44DA-B1E3-7484023603CE}" type="datetime1">
              <a:rPr lang="pl-PL" smtClean="0"/>
              <a:t>10.11.2024</a:t>
            </a:fld>
            <a:endParaRPr lang="pl-PL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endParaRPr lang="pl-PL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fld id="{BD266BE7-899D-4075-917F-DBDE33B6B692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l-PL" dirty="0"/>
              <a:t>//</a:t>
            </a:r>
            <a:r>
              <a:rPr lang="pl-PL" dirty="0" err="1"/>
              <a:t>wymysl</a:t>
            </a:r>
            <a:r>
              <a:rPr lang="pl-PL" dirty="0"/>
              <a:t> temat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l-PL" dirty="0"/>
              <a:t>Podtytuł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/>
              <a:t>Mydła</a:t>
            </a:r>
          </a:p>
        </p:txBody>
      </p:sp>
      <p:sp>
        <p:nvSpPr>
          <p:cNvPr id="14" name="Zawartość — symbol zastępczy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pl-PL" dirty="0"/>
              <a:t>Co to są mydła?</a:t>
            </a:r>
            <a:br>
              <a:rPr lang="pl-PL" dirty="0"/>
            </a:br>
            <a:r>
              <a:rPr lang="pl-PL" dirty="0"/>
              <a:t>Z chemicznego punktu widzenia, </a:t>
            </a:r>
            <a:r>
              <a:rPr lang="pl-PL" b="1" dirty="0"/>
              <a:t>mydła</a:t>
            </a:r>
            <a:r>
              <a:rPr lang="pl-PL" dirty="0"/>
              <a:t> to sole wyższych kwasów karboksylowych, często nazywanych kwasami tłuszczowymi. Są one wynikiem reakcji zmydlania, czyli reakcji kwasów tłuszczowych (pochodzących np. z tłuszczów zwierzęcych lub roślinnych) z zasadą (najczęściej NaOH lub KOH).</a:t>
            </a:r>
          </a:p>
          <a:p>
            <a:pPr marL="0" indent="0" rtl="0">
              <a:buNone/>
            </a:pPr>
            <a:r>
              <a:rPr lang="pl-PL" dirty="0"/>
              <a:t>Przykłady mydeł:</a:t>
            </a:r>
          </a:p>
          <a:p>
            <a:r>
              <a:rPr lang="pl-PL" dirty="0"/>
              <a:t>Mydło sodowe</a:t>
            </a:r>
          </a:p>
          <a:p>
            <a:r>
              <a:rPr lang="pl-PL" dirty="0"/>
              <a:t>Mydło potasowe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E24BE2D-F09C-A682-C9C6-203EA9C3CF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585" y="3669259"/>
            <a:ext cx="3319630" cy="250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/>
              <a:t>Podział mydeł</a:t>
            </a:r>
          </a:p>
        </p:txBody>
      </p:sp>
      <p:graphicFrame>
        <p:nvGraphicFramePr>
          <p:cNvPr id="5" name="Symbol zastępczy zawartości 4">
            <a:extLst>
              <a:ext uri="{FF2B5EF4-FFF2-40B4-BE49-F238E27FC236}">
                <a16:creationId xmlns:a16="http://schemas.microsoft.com/office/drawing/2014/main" id="{BF539741-2156-140B-E1AE-B7E94553DF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3607087"/>
              </p:ext>
            </p:extLst>
          </p:nvPr>
        </p:nvGraphicFramePr>
        <p:xfrm>
          <a:off x="1219200" y="2190750"/>
          <a:ext cx="9690101" cy="275378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471333">
                  <a:extLst>
                    <a:ext uri="{9D8B030D-6E8A-4147-A177-3AD203B41FA5}">
                      <a16:colId xmlns:a16="http://schemas.microsoft.com/office/drawing/2014/main" val="2109212219"/>
                    </a:ext>
                  </a:extLst>
                </a:gridCol>
                <a:gridCol w="1556809">
                  <a:extLst>
                    <a:ext uri="{9D8B030D-6E8A-4147-A177-3AD203B41FA5}">
                      <a16:colId xmlns:a16="http://schemas.microsoft.com/office/drawing/2014/main" val="176855595"/>
                    </a:ext>
                  </a:extLst>
                </a:gridCol>
                <a:gridCol w="1552575">
                  <a:extLst>
                    <a:ext uri="{9D8B030D-6E8A-4147-A177-3AD203B41FA5}">
                      <a16:colId xmlns:a16="http://schemas.microsoft.com/office/drawing/2014/main" val="1645350746"/>
                    </a:ext>
                  </a:extLst>
                </a:gridCol>
                <a:gridCol w="929216">
                  <a:extLst>
                    <a:ext uri="{9D8B030D-6E8A-4147-A177-3AD203B41FA5}">
                      <a16:colId xmlns:a16="http://schemas.microsoft.com/office/drawing/2014/main" val="2354146396"/>
                    </a:ext>
                  </a:extLst>
                </a:gridCol>
                <a:gridCol w="2180168">
                  <a:extLst>
                    <a:ext uri="{9D8B030D-6E8A-4147-A177-3AD203B41FA5}">
                      <a16:colId xmlns:a16="http://schemas.microsoft.com/office/drawing/2014/main" val="28874562"/>
                    </a:ext>
                  </a:extLst>
                </a:gridCol>
              </a:tblGrid>
              <a:tr h="475928"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Właściwości mydeł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pl-PL" dirty="0"/>
                        <a:t>Rodzaje mydeł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263313"/>
                  </a:ext>
                </a:extLst>
              </a:tr>
              <a:tr h="481981">
                <a:tc rowSpan="2">
                  <a:txBody>
                    <a:bodyPr/>
                    <a:lstStyle/>
                    <a:p>
                      <a:pPr algn="ctr"/>
                      <a:endParaRPr lang="pl-PL" sz="2000" dirty="0"/>
                    </a:p>
                    <a:p>
                      <a:pPr algn="ctr"/>
                      <a:r>
                        <a:rPr lang="pl-PL" sz="2000" dirty="0"/>
                        <a:t>Rozpuszczalność </a:t>
                      </a:r>
                    </a:p>
                    <a:p>
                      <a:pPr algn="ctr"/>
                      <a:r>
                        <a:rPr lang="pl-PL" sz="2000" dirty="0"/>
                        <a:t>w wodzie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rozpuszczalne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l-PL" dirty="0"/>
                        <a:t>potasowe, sodowe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777001"/>
                  </a:ext>
                </a:extLst>
              </a:tr>
              <a:tr h="831912">
                <a:tc v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Trudno rozpuszczalne lub nie rozpuszczalne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l-PL" dirty="0"/>
                        <a:t>magnezowe, glinowe, wapniowe, litowe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869087"/>
                  </a:ext>
                </a:extLst>
              </a:tr>
              <a:tr h="481981">
                <a:tc row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                                 </a:t>
                      </a:r>
                    </a:p>
                    <a:p>
                      <a:pPr algn="ctr"/>
                      <a:r>
                        <a:rPr lang="pl-PL" dirty="0"/>
                        <a:t>Stan skupienia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Stałe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twarde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sodowe, wapniowe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399345"/>
                  </a:ext>
                </a:extLst>
              </a:tr>
              <a:tr h="481981">
                <a:tc vMerge="1">
                  <a:txBody>
                    <a:bodyPr/>
                    <a:lstStyle/>
                    <a:p>
                      <a:pPr algn="ctr"/>
                      <a:endParaRPr lang="pl-PL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maziste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potasowe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297991"/>
                  </a:ext>
                </a:extLst>
              </a:tr>
            </a:tbl>
          </a:graphicData>
        </a:graphic>
      </p:graphicFrame>
      <p:pic>
        <p:nvPicPr>
          <p:cNvPr id="10" name="Obraz 9">
            <a:extLst>
              <a:ext uri="{FF2B5EF4-FFF2-40B4-BE49-F238E27FC236}">
                <a16:creationId xmlns:a16="http://schemas.microsoft.com/office/drawing/2014/main" id="{6F620DEC-895B-D4BF-E43D-D73A4B739F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06250">
            <a:off x="9845769" y="4859666"/>
            <a:ext cx="1895753" cy="189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/>
              <a:t>Zastosowanie mydeł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sz="half" idx="1"/>
          </p:nvPr>
        </p:nvSpPr>
        <p:spPr>
          <a:xfrm>
            <a:off x="508000" y="2074333"/>
            <a:ext cx="10490200" cy="4107011"/>
          </a:xfrm>
        </p:spPr>
        <p:txBody>
          <a:bodyPr rtlCol="0">
            <a:normAutofit/>
          </a:bodyPr>
          <a:lstStyle/>
          <a:p>
            <a:pPr marL="342900" indent="-342900" rtl="0">
              <a:buAutoNum type="arabicPeriod"/>
            </a:pPr>
            <a:r>
              <a:rPr lang="pl-PL" sz="1800" b="1" dirty="0"/>
              <a:t>Higiena osobista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pl-PL" altLang="pl-PL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Mydła toaletowe</a:t>
            </a:r>
            <a:r>
              <a:rPr kumimoji="0" lang="pl-PL" altLang="pl-P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Mydła sodowe są używane do produkcji twardych mydeł toaletowych, które służą do mycia rąk, ciała i twarzy. Dzięki swojej strukturze skutecznie usuwają brud i tłuszcz.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pl-PL" altLang="pl-PL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Mydła w płynie</a:t>
            </a:r>
            <a:r>
              <a:rPr kumimoji="0" lang="pl-PL" altLang="pl-P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Mydła potasowe, które są bardziej miękkie i rozpuszczalne w wodzie, są wykorzystywane w płynnych mydłach do rąk oraz ciała.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l-PL" altLang="pl-PL" sz="1200" dirty="0"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pl-PL" altLang="pl-P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 startAt="2"/>
              <a:tabLst/>
            </a:pPr>
            <a:r>
              <a:rPr lang="pl-PL" sz="1800" b="1" dirty="0"/>
              <a:t>Rolnictwo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pl-PL" sz="1400" b="1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l-PL" sz="1400" b="1" dirty="0"/>
              <a:t>Środki ochrony roślin</a:t>
            </a:r>
            <a:r>
              <a:rPr lang="pl-PL" sz="1200" dirty="0"/>
              <a:t>: Mydła potasowe są stosowane jako naturalne pestycydy, które pomagają kontrolować szkodniki, szczególnie mszyce i przędziorki, nie szkodząc przy tym roślinom.</a:t>
            </a:r>
          </a:p>
          <a:p>
            <a:pPr marL="0" indent="0">
              <a:buNone/>
            </a:pPr>
            <a:r>
              <a:rPr lang="pl-PL" sz="1800" b="1" dirty="0"/>
              <a:t>3.  Gospodarstwo domowe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1400" b="1" dirty="0"/>
              <a:t>Pranie</a:t>
            </a:r>
            <a:r>
              <a:rPr lang="pl-PL" sz="1400" dirty="0"/>
              <a:t>: </a:t>
            </a:r>
            <a:r>
              <a:rPr lang="pl-PL" sz="1200" dirty="0"/>
              <a:t>Mydła (szczególnie sodowe) są wykorzystywane do produkcji proszków i płynów do prania, które usuwają plamy i tłuszcze z ubrań.</a:t>
            </a:r>
          </a:p>
          <a:p>
            <a:pPr marL="0" indent="0" rtl="0">
              <a:buNone/>
            </a:pPr>
            <a:r>
              <a:rPr lang="pl-PL" sz="1800" b="1" dirty="0"/>
              <a:t>4. Medycyna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1400" b="1" dirty="0"/>
              <a:t>Mydła chirurgiczne</a:t>
            </a:r>
            <a:r>
              <a:rPr lang="pl-PL" sz="1200" dirty="0"/>
              <a:t>: Specjalne mydła używane przez personel medyczny przed zabiegami chirurgicznymi, aby zapewnić dokładne usunięcie bakterii z powierzchni skóry.</a:t>
            </a:r>
            <a:endParaRPr lang="pl-PL" sz="1400" b="1" dirty="0"/>
          </a:p>
          <a:p>
            <a:pPr marL="342900" indent="-342900" rtl="0">
              <a:buAutoNum type="arabicPeriod"/>
            </a:pPr>
            <a:endParaRPr lang="pl-PL" sz="1800" b="1" dirty="0"/>
          </a:p>
          <a:p>
            <a:pPr marL="342900" indent="-342900" rtl="0">
              <a:buAutoNum type="arabicPeriod"/>
            </a:pPr>
            <a:endParaRPr lang="pl-PL" sz="1800" b="1" dirty="0"/>
          </a:p>
          <a:p>
            <a:pPr marL="0" indent="0" rtl="0">
              <a:buNone/>
            </a:pPr>
            <a:endParaRPr lang="pl-PL" sz="1800" b="1" dirty="0"/>
          </a:p>
          <a:p>
            <a:pPr marL="457200" indent="-457200" rtl="0">
              <a:buAutoNum type="arabicPeriod"/>
            </a:pPr>
            <a:endParaRPr lang="pl-PL" dirty="0"/>
          </a:p>
        </p:txBody>
      </p:sp>
      <p:pic>
        <p:nvPicPr>
          <p:cNvPr id="16" name="Obraz 15">
            <a:extLst>
              <a:ext uri="{FF2B5EF4-FFF2-40B4-BE49-F238E27FC236}">
                <a16:creationId xmlns:a16="http://schemas.microsoft.com/office/drawing/2014/main" id="{D609A70C-1FA5-5E4C-0948-D540D2F2D4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531" y="2998556"/>
            <a:ext cx="550682" cy="415994"/>
          </a:xfrm>
          <a:prstGeom prst="rect">
            <a:avLst/>
          </a:prstGeom>
        </p:spPr>
      </p:pic>
      <p:pic>
        <p:nvPicPr>
          <p:cNvPr id="18" name="Obraz 17">
            <a:extLst>
              <a:ext uri="{FF2B5EF4-FFF2-40B4-BE49-F238E27FC236}">
                <a16:creationId xmlns:a16="http://schemas.microsoft.com/office/drawing/2014/main" id="{106C26EF-92BD-07CE-373F-670A47C56C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453" y="3859444"/>
            <a:ext cx="766838" cy="536787"/>
          </a:xfrm>
          <a:prstGeom prst="rect">
            <a:avLst/>
          </a:prstGeom>
        </p:spPr>
      </p:pic>
      <p:pic>
        <p:nvPicPr>
          <p:cNvPr id="20" name="Obraz 19">
            <a:extLst>
              <a:ext uri="{FF2B5EF4-FFF2-40B4-BE49-F238E27FC236}">
                <a16:creationId xmlns:a16="http://schemas.microsoft.com/office/drawing/2014/main" id="{6165CFAB-4677-B4EE-82E4-BEBCAB3267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185" y="4654125"/>
            <a:ext cx="777241" cy="77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0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/>
              <a:t>Środki czystości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6FA360CB-2541-64D7-4CFE-D589AAA88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2800" b="1" dirty="0"/>
              <a:t>Środki czystości </a:t>
            </a:r>
            <a:r>
              <a:rPr lang="pl-PL" sz="2800" dirty="0"/>
              <a:t>to substancje i preparaty stosowane do usuwania brudu, tłuszczu, plam oraz bakterii z powierzchni w domach, miejscach pracy. Wyróżniają się dużą różnorodnością składników, co pozwala na dokładne i skuteczne czyszczenie różnych powierzchni.</a:t>
            </a:r>
          </a:p>
        </p:txBody>
      </p:sp>
      <p:pic>
        <p:nvPicPr>
          <p:cNvPr id="2054" name="Picture 6" descr="Najlepsze środki Czystości Dla Twojego Domu&quot; | Elementy graficzne PSD  pobierz darmowe - Pikbest">
            <a:extLst>
              <a:ext uri="{FF2B5EF4-FFF2-40B4-BE49-F238E27FC236}">
                <a16:creationId xmlns:a16="http://schemas.microsoft.com/office/drawing/2014/main" id="{D8E94B73-1F5E-1A78-3D0F-C499CFC10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792" y="3315045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69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5084EE2-EDC2-E9D1-719F-38AA8182A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Mechanizm usuwania brudu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26F2548-5C3F-000E-E17F-C23245463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093" y="2142398"/>
            <a:ext cx="9628632" cy="3986213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pl-PL" dirty="0"/>
              <a:t>Gdy mydło tworzy w wodzie roztwór, substancje czyszczące zamykają w </a:t>
            </a:r>
            <a:r>
              <a:rPr lang="pl-PL" b="1" dirty="0"/>
              <a:t>micelach</a:t>
            </a:r>
            <a:r>
              <a:rPr lang="pl-PL" dirty="0"/>
              <a:t> cząsteczki brudu i wypełniają je powietrzem.</a:t>
            </a:r>
          </a:p>
          <a:p>
            <a:pPr marL="457200" indent="-457200">
              <a:buAutoNum type="arabicPeriod"/>
            </a:pPr>
            <a:r>
              <a:rPr lang="pl-PL" dirty="0"/>
              <a:t>We wnętrzu miceli znajduje się zamknięty brud i </a:t>
            </a:r>
            <a:r>
              <a:rPr lang="pl-PL" b="1" dirty="0"/>
              <a:t>pęcherzyk powietrza</a:t>
            </a:r>
            <a:r>
              <a:rPr lang="pl-PL" dirty="0"/>
              <a:t>.</a:t>
            </a:r>
          </a:p>
          <a:p>
            <a:pPr marL="457200" indent="-457200">
              <a:buAutoNum type="arabicPeriod"/>
            </a:pPr>
            <a:r>
              <a:rPr lang="pl-PL" dirty="0"/>
              <a:t>Micela unosi się na powierzchnię wody.</a:t>
            </a:r>
          </a:p>
          <a:p>
            <a:pPr marL="457200" indent="-457200">
              <a:buAutoNum type="arabicPeriod"/>
            </a:pPr>
            <a:r>
              <a:rPr lang="pl-PL" b="1" dirty="0"/>
              <a:t>Piana</a:t>
            </a:r>
            <a:r>
              <a:rPr lang="pl-PL" dirty="0"/>
              <a:t> na powierzchni wody zapobiega osadzaniu się brudu z powrotem na tkaninie i ułatwia usunięcie go podczas spłukiwania.</a:t>
            </a:r>
          </a:p>
          <a:p>
            <a:pPr marL="457200" indent="-457200">
              <a:buAutoNum type="arabicPeriod"/>
            </a:pPr>
            <a:endParaRPr lang="pl-PL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672F9CB-4221-86FB-913A-DE26949C23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Micela unosi się na powierzchnię wody.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l-PL" altLang="pl-P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64D8FB70-2B74-CC74-36E4-701C7C00C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Micela unosi się na powierzchnię wody.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l-PL" altLang="pl-P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91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Zagadnienia edukacyjne 16: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616_TF03462902" id="{1A84904C-4EA8-49B8-9AF9-B7D25C1DCA83}" vid="{04F13ADB-B4F1-4F64-A256-E3196C14AB26}"/>
    </a:ext>
  </a:extLst>
</a:theme>
</file>

<file path=ppt/theme/theme2.xml><?xml version="1.0" encoding="utf-8"?>
<a:theme xmlns:a="http://schemas.openxmlformats.org/drawingml/2006/main" name="Motyw pakietu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Prezentacja edukacyjna, ilustracje na tablicy (panoramiczna)</Template>
  <TotalTime>166</TotalTime>
  <Words>362</Words>
  <Application>Microsoft Office PowerPoint</Application>
  <PresentationFormat>Panoramiczny</PresentationFormat>
  <Paragraphs>51</Paragraphs>
  <Slides>6</Slides>
  <Notes>3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6</vt:i4>
      </vt:variant>
    </vt:vector>
  </HeadingPairs>
  <TitlesOfParts>
    <vt:vector size="10" baseType="lpstr">
      <vt:lpstr>Arial</vt:lpstr>
      <vt:lpstr>Calibri</vt:lpstr>
      <vt:lpstr>Wingdings</vt:lpstr>
      <vt:lpstr>Zagadnienia edukacyjne 16:9</vt:lpstr>
      <vt:lpstr>//wymysl temat</vt:lpstr>
      <vt:lpstr>Mydła</vt:lpstr>
      <vt:lpstr>Podział mydeł</vt:lpstr>
      <vt:lpstr>Zastosowanie mydeł</vt:lpstr>
      <vt:lpstr>Środki czystości</vt:lpstr>
      <vt:lpstr>Mechanizm usuwania brudu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Wojtek Bednarek</dc:creator>
  <cp:lastModifiedBy>Wojtek Bednarek</cp:lastModifiedBy>
  <cp:revision>1</cp:revision>
  <dcterms:created xsi:type="dcterms:W3CDTF">2024-11-10T13:19:18Z</dcterms:created>
  <dcterms:modified xsi:type="dcterms:W3CDTF">2024-11-10T16:05:53Z</dcterms:modified>
</cp:coreProperties>
</file>